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83" r:id="rId2"/>
    <p:sldId id="351" r:id="rId3"/>
    <p:sldId id="328" r:id="rId4"/>
    <p:sldId id="438" r:id="rId5"/>
    <p:sldId id="342" r:id="rId6"/>
    <p:sldId id="349" r:id="rId7"/>
    <p:sldId id="437" r:id="rId8"/>
    <p:sldId id="430" r:id="rId9"/>
    <p:sldId id="434" r:id="rId10"/>
    <p:sldId id="435" r:id="rId11"/>
    <p:sldId id="436" r:id="rId12"/>
    <p:sldId id="344" r:id="rId13"/>
    <p:sldId id="43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77" autoAdjust="0"/>
    <p:restoredTop sz="96405"/>
  </p:normalViewPr>
  <p:slideViewPr>
    <p:cSldViewPr snapToGrid="0" snapToObjects="1">
      <p:cViewPr varScale="1">
        <p:scale>
          <a:sx n="111" d="100"/>
          <a:sy n="111" d="100"/>
        </p:scale>
        <p:origin x="88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7B651-5107-974C-BE12-531296CF654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35018-25BE-3146-A155-7295A57B0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7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5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7B6E5-B143-9749-948A-EFCB7A2F5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83D5E9-5E8C-C144-94FC-152397ACA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85EA5-846C-194E-B146-7ED489A3C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39E8-D657-2440-8BEF-8DF9922966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698DB-86F2-B549-8B78-B457665A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92F8A-6F08-6A4B-8D1C-D8904132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6DDC-7979-6947-922A-89A97E35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4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B8867-8A09-5246-9809-84B94153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935C1F-90D7-F64E-A651-731B154F9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1BA9F-A183-CF45-B2EC-3BAD86BB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39E8-D657-2440-8BEF-8DF9922966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6FFF8-D488-414A-8DDE-194372D5A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D6818-C840-9941-9823-8980D9A22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6DDC-7979-6947-922A-89A97E35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1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DF6046-7636-1B4B-9A5D-3E216E740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D48D9-309B-9940-9CBC-D57EF647C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ADAC7-EDD0-D44D-9052-06DA73C77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39E8-D657-2440-8BEF-8DF9922966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0D996-CF84-4341-9D77-DD69E3983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6BA27-E9E9-3645-B5C4-DF0C3F6E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6DDC-7979-6947-922A-89A97E35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77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59B3-A8EC-F44F-9E1A-887616A6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BDB46-C3C3-4A48-A2B5-28B1AB32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28BA9-52FB-A846-8F77-A9D64F92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39E8-D657-2440-8BEF-8DF9922966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26E69-CAB3-E74A-A78E-E85C2F738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2B836-0AF0-8A43-A567-79EA489D7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6DDC-7979-6947-922A-89A97E35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4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EAC84-33B4-5746-A587-FD582F4FE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5FFA0-2225-A843-8315-C6D3659E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742B9-B172-8C49-9472-3FB89A506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39E8-D657-2440-8BEF-8DF9922966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E7ADB-5D7B-714A-B8D6-268F877B7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58F7-11C8-3B4B-9BBF-D698E6F4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6DDC-7979-6947-922A-89A97E35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60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8F8C-0834-9E48-84E0-CC1335F8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F8E16-EF40-9A47-B3AB-E04591FD78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17679-7A92-484C-8420-AF00AAC6C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F9870-EEF5-A040-920D-0F20085D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39E8-D657-2440-8BEF-8DF9922966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36086-8E09-554C-A486-624F2D34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5BF59-5693-6143-9550-F2ED7BECD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6DDC-7979-6947-922A-89A97E35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25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A496-F331-5945-AEA0-C4A300C08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0720B-0198-9848-B4F7-9BE132EBC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81C02-3491-9E42-9254-7D3DC76AC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48BE67-05F8-1649-B76B-1D36EB6159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1E42BE-FF55-0044-A571-60B0DC0DDB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1475BB-3541-774D-BA8A-AAD0B97E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39E8-D657-2440-8BEF-8DF9922966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AAFA89-A453-FF45-8792-C9A01D9F0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8CEBF4-A0D4-904A-B2A1-E0CF80E2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6DDC-7979-6947-922A-89A97E35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4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C1EE-51A5-F04D-AAC5-0AE2B2BA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0BBB2-B6D9-E746-909D-C32BD326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39E8-D657-2440-8BEF-8DF9922966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B5A9CC-E1B7-AF42-9F1F-91853B0B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F513FC-7370-1C47-8E0E-3BF4AD57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6DDC-7979-6947-922A-89A97E35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62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520C06-3753-554A-A3B4-AE3645BA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39E8-D657-2440-8BEF-8DF9922966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E716AD-7768-EB40-B7E8-EE1591D4F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B04C2-F0B3-FC42-842C-8F7D7495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6DDC-7979-6947-922A-89A97E35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78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E277-18C3-164B-95F2-A25C4389B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3FF9-8CDB-4040-AAD5-C6F4033DD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08A54-DB07-FC48-956C-FE1529CF9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306EF-48EA-B549-8AAE-826F20D2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39E8-D657-2440-8BEF-8DF9922966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D391B-823B-CD49-A900-75CD71F9E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0CF1B-8B52-B446-AA37-8BBEC989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6DDC-7979-6947-922A-89A97E35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18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3852-FCD6-CF41-B623-79F4D7D4A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B60EF0-DCE3-BB48-B20D-CC06971AF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1B8E3-DD6C-0D4E-826A-E6A43AE1B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52F7C-2065-5948-8145-AA50437FE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39E8-D657-2440-8BEF-8DF9922966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D2A90-0B31-A941-B29F-CE0CA48D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20F11-2123-1F49-BDD3-B432325C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6DDC-7979-6947-922A-89A97E35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99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F2024C-85DA-934B-9154-194BD3D5C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EA83A-9DB0-0049-98AA-069E61372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28168-0F12-2E4E-AC34-6A86B1871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639E8-D657-2440-8BEF-8DF9922966C4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675B8-9251-8148-900A-C21383585D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54965-5F60-E349-8E7A-A5A921E54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F6DDC-7979-6947-922A-89A97E35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8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-1" y="0"/>
            <a:ext cx="121996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Last time … Trouton and Richard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E99043-2C9A-C777-008B-4C56316F8A4B}"/>
              </a:ext>
            </a:extLst>
          </p:cNvPr>
          <p:cNvGrpSpPr/>
          <p:nvPr/>
        </p:nvGrpSpPr>
        <p:grpSpPr>
          <a:xfrm>
            <a:off x="6819017" y="2289365"/>
            <a:ext cx="5380614" cy="2258796"/>
            <a:chOff x="6784292" y="4411776"/>
            <a:chExt cx="5380614" cy="225879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35D9CC2-C60E-6442-886E-C6DF595E7281}"/>
                </a:ext>
              </a:extLst>
            </p:cNvPr>
            <p:cNvGrpSpPr/>
            <p:nvPr/>
          </p:nvGrpSpPr>
          <p:grpSpPr>
            <a:xfrm>
              <a:off x="6784292" y="4519931"/>
              <a:ext cx="5380614" cy="2150641"/>
              <a:chOff x="6915376" y="1591030"/>
              <a:chExt cx="5380614" cy="215064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B8D74C5-E5F4-9746-AA37-81A4C4490875}"/>
                  </a:ext>
                </a:extLst>
              </p:cNvPr>
              <p:cNvGrpSpPr/>
              <p:nvPr/>
            </p:nvGrpSpPr>
            <p:grpSpPr>
              <a:xfrm>
                <a:off x="6915376" y="1591030"/>
                <a:ext cx="5380614" cy="2150641"/>
                <a:chOff x="1048107" y="3356546"/>
                <a:chExt cx="8972086" cy="3205619"/>
              </a:xfrm>
            </p:grpSpPr>
            <p:pic>
              <p:nvPicPr>
                <p:cNvPr id="23" name="Picture 2" descr="Image result for table of entropy of vaporization">
                  <a:extLst>
                    <a:ext uri="{FF2B5EF4-FFF2-40B4-BE49-F238E27FC236}">
                      <a16:creationId xmlns:a16="http://schemas.microsoft.com/office/drawing/2014/main" id="{AAF21310-8C36-BA4D-9B37-6F39D4F24B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0197" b="22131"/>
                <a:stretch/>
              </p:blipFill>
              <p:spPr bwMode="auto">
                <a:xfrm>
                  <a:off x="1048107" y="3356546"/>
                  <a:ext cx="8972086" cy="32056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3E5E3FA-6395-214B-88C2-F2EAF7374B2E}"/>
                    </a:ext>
                  </a:extLst>
                </p:cNvPr>
                <p:cNvSpPr/>
                <p:nvPr/>
              </p:nvSpPr>
              <p:spPr>
                <a:xfrm>
                  <a:off x="1376978" y="5533049"/>
                  <a:ext cx="7659445" cy="316022"/>
                </a:xfrm>
                <a:prstGeom prst="rect">
                  <a:avLst/>
                </a:prstGeom>
                <a:solidFill>
                  <a:schemeClr val="accent4">
                    <a:alpha val="44000"/>
                  </a:schemeClr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8CF29FB-8125-E746-B520-45A2A08D5B83}"/>
                    </a:ext>
                  </a:extLst>
                </p:cNvPr>
                <p:cNvSpPr/>
                <p:nvPr/>
              </p:nvSpPr>
              <p:spPr>
                <a:xfrm>
                  <a:off x="1376978" y="3816220"/>
                  <a:ext cx="7659445" cy="316022"/>
                </a:xfrm>
                <a:prstGeom prst="rect">
                  <a:avLst/>
                </a:prstGeom>
                <a:solidFill>
                  <a:srgbClr val="FF0000">
                    <a:alpha val="44000"/>
                  </a:srgbClr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98BCB9E-9F76-B645-BEB3-03A44DC40FB1}"/>
                  </a:ext>
                </a:extLst>
              </p:cNvPr>
              <p:cNvSpPr/>
              <p:nvPr/>
            </p:nvSpPr>
            <p:spPr>
              <a:xfrm>
                <a:off x="7109658" y="3289059"/>
                <a:ext cx="4691481" cy="336256"/>
              </a:xfrm>
              <a:prstGeom prst="rect">
                <a:avLst/>
              </a:prstGeom>
              <a:solidFill>
                <a:schemeClr val="accent1">
                  <a:alpha val="44000"/>
                </a:schemeClr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926536-2DF4-A9B7-7FA8-84A987396AD8}"/>
                    </a:ext>
                  </a:extLst>
                </p:cNvPr>
                <p:cNvSpPr txBox="1"/>
                <p:nvPr/>
              </p:nvSpPr>
              <p:spPr>
                <a:xfrm>
                  <a:off x="10451938" y="4411776"/>
                  <a:ext cx="1603140" cy="35856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𝑣𝑎𝑝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𝑏𝑜𝑖𝑙𝑖𝑛𝑔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926536-2DF4-A9B7-7FA8-84A987396A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1938" y="4411776"/>
                  <a:ext cx="1603140" cy="358560"/>
                </a:xfrm>
                <a:prstGeom prst="rect">
                  <a:avLst/>
                </a:prstGeom>
                <a:blipFill>
                  <a:blip r:embed="rId4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DBA047D-C59E-71CD-8867-45E47EE208D2}"/>
                    </a:ext>
                  </a:extLst>
                </p:cNvPr>
                <p:cNvSpPr txBox="1"/>
                <p:nvPr/>
              </p:nvSpPr>
              <p:spPr>
                <a:xfrm>
                  <a:off x="8599989" y="4436616"/>
                  <a:ext cx="1074665" cy="35856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𝑏𝑜𝑖𝑙𝑖𝑛𝑔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DBA047D-C59E-71CD-8867-45E47EE208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9989" y="4436616"/>
                  <a:ext cx="1074665" cy="358560"/>
                </a:xfrm>
                <a:prstGeom prst="rect">
                  <a:avLst/>
                </a:prstGeom>
                <a:blipFill>
                  <a:blip r:embed="rId5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83C560D-8D79-F6C9-BF0D-9C34EFEE98FA}"/>
                    </a:ext>
                  </a:extLst>
                </p:cNvPr>
                <p:cNvSpPr txBox="1"/>
                <p:nvPr/>
              </p:nvSpPr>
              <p:spPr>
                <a:xfrm>
                  <a:off x="6876543" y="4451258"/>
                  <a:ext cx="728024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𝐿𝑖𝑞𝑢𝑖𝑑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83C560D-8D79-F6C9-BF0D-9C34EFEE9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6543" y="4451258"/>
                  <a:ext cx="728024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5172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90DA918-BD5C-4DC1-8C15-75FE5E410E8C}"/>
                  </a:ext>
                </a:extLst>
              </p:cNvPr>
              <p:cNvSpPr txBox="1"/>
              <p:nvPr/>
            </p:nvSpPr>
            <p:spPr>
              <a:xfrm>
                <a:off x="7013141" y="4719530"/>
                <a:ext cx="4596517" cy="1230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What Richard’s rule approximates, and what and some tables tell you – i.e.,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90DA918-BD5C-4DC1-8C15-75FE5E410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141" y="4719530"/>
                <a:ext cx="4596517" cy="1230401"/>
              </a:xfrm>
              <a:prstGeom prst="rect">
                <a:avLst/>
              </a:prstGeom>
              <a:blipFill>
                <a:blip r:embed="rId7"/>
                <a:stretch>
                  <a:fillRect l="-2210" t="-4082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A1F0D8-AC87-0BC3-AD96-7D2B2D9744A7}"/>
                  </a:ext>
                </a:extLst>
              </p:cNvPr>
              <p:cNvSpPr txBox="1"/>
              <p:nvPr/>
            </p:nvSpPr>
            <p:spPr>
              <a:xfrm>
                <a:off x="7175174" y="1194691"/>
                <a:ext cx="4596517" cy="1230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What Trouton’s rule approximates, and what and some tables tell you – i.e.,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A1F0D8-AC87-0BC3-AD96-7D2B2D974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174" y="1194691"/>
                <a:ext cx="4596517" cy="1230401"/>
              </a:xfrm>
              <a:prstGeom prst="rect">
                <a:avLst/>
              </a:prstGeom>
              <a:blipFill>
                <a:blip r:embed="rId8"/>
                <a:stretch>
                  <a:fillRect l="-1928" t="-4082" r="-55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FBCD02BB-333B-6872-307A-58A2F574D2B7}"/>
              </a:ext>
            </a:extLst>
          </p:cNvPr>
          <p:cNvGrpSpPr/>
          <p:nvPr/>
        </p:nvGrpSpPr>
        <p:grpSpPr>
          <a:xfrm>
            <a:off x="158335" y="872894"/>
            <a:ext cx="6320531" cy="461665"/>
            <a:chOff x="107864" y="605021"/>
            <a:chExt cx="6320531" cy="46166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25FBB3-0FC5-AC82-0DA9-2AFEA7DEDF19}"/>
                </a:ext>
              </a:extLst>
            </p:cNvPr>
            <p:cNvSpPr txBox="1"/>
            <p:nvPr/>
          </p:nvSpPr>
          <p:spPr>
            <a:xfrm>
              <a:off x="107864" y="605021"/>
              <a:ext cx="615027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Standard state entropies of formation (at 298 K)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8FC040B-4DE3-B7E6-45A7-57DC852AC383}"/>
                </a:ext>
              </a:extLst>
            </p:cNvPr>
            <p:cNvSpPr/>
            <p:nvPr/>
          </p:nvSpPr>
          <p:spPr>
            <a:xfrm>
              <a:off x="6261538" y="777046"/>
              <a:ext cx="166857" cy="1645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5EA7702-B934-8FA1-F3CB-FAD86E445E0C}"/>
              </a:ext>
            </a:extLst>
          </p:cNvPr>
          <p:cNvGrpSpPr/>
          <p:nvPr/>
        </p:nvGrpSpPr>
        <p:grpSpPr>
          <a:xfrm>
            <a:off x="191996" y="1777251"/>
            <a:ext cx="6623073" cy="4546035"/>
            <a:chOff x="191996" y="1777251"/>
            <a:chExt cx="6623073" cy="454603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0795433-A395-64CF-AF8B-F3F9811E1017}"/>
                </a:ext>
              </a:extLst>
            </p:cNvPr>
            <p:cNvGrpSpPr/>
            <p:nvPr/>
          </p:nvGrpSpPr>
          <p:grpSpPr>
            <a:xfrm>
              <a:off x="191996" y="1777251"/>
              <a:ext cx="6623073" cy="4546035"/>
              <a:chOff x="191996" y="1777251"/>
              <a:chExt cx="6623073" cy="454603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D8EAF24-2832-D8CE-E981-AE08B18E51DD}"/>
                  </a:ext>
                </a:extLst>
              </p:cNvPr>
              <p:cNvGrpSpPr/>
              <p:nvPr/>
            </p:nvGrpSpPr>
            <p:grpSpPr>
              <a:xfrm>
                <a:off x="191996" y="1777251"/>
                <a:ext cx="6623073" cy="4546035"/>
                <a:chOff x="191996" y="1777251"/>
                <a:chExt cx="6623073" cy="4546035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B70C476D-CF52-0445-D6A0-DE748AA58A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37299" b="27699"/>
                <a:stretch/>
              </p:blipFill>
              <p:spPr>
                <a:xfrm>
                  <a:off x="191996" y="1777251"/>
                  <a:ext cx="6623073" cy="4546035"/>
                </a:xfrm>
                <a:prstGeom prst="rect">
                  <a:avLst/>
                </a:prstGeom>
              </p:spPr>
            </p:pic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80141348-4996-AB94-6BCD-E902FF2378A3}"/>
                    </a:ext>
                  </a:extLst>
                </p:cNvPr>
                <p:cNvGrpSpPr/>
                <p:nvPr/>
              </p:nvGrpSpPr>
              <p:grpSpPr>
                <a:xfrm>
                  <a:off x="493483" y="2092926"/>
                  <a:ext cx="2825118" cy="2713215"/>
                  <a:chOff x="493483" y="2092926"/>
                  <a:chExt cx="2825118" cy="2713215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872639EB-0A39-DCE7-FDBC-C882860BD246}"/>
                      </a:ext>
                    </a:extLst>
                  </p:cNvPr>
                  <p:cNvGrpSpPr/>
                  <p:nvPr/>
                </p:nvGrpSpPr>
                <p:grpSpPr>
                  <a:xfrm>
                    <a:off x="493483" y="2092926"/>
                    <a:ext cx="2825118" cy="2713215"/>
                    <a:chOff x="2218609" y="974247"/>
                    <a:chExt cx="3682082" cy="3619700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90271869-8502-A351-4DC9-3F91B62621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33009" y="974247"/>
                      <a:ext cx="2767682" cy="3619700"/>
                      <a:chOff x="1308590" y="1469066"/>
                      <a:chExt cx="2190750" cy="2748079"/>
                    </a:xfrm>
                  </p:grpSpPr>
                  <p:cxnSp>
                    <p:nvCxnSpPr>
                      <p:cNvPr id="64" name="Straight Arrow Connector 63">
                        <a:extLst>
                          <a:ext uri="{FF2B5EF4-FFF2-40B4-BE49-F238E27FC236}">
                            <a16:creationId xmlns:a16="http://schemas.microsoft.com/office/drawing/2014/main" id="{E386A00F-6F15-B09D-9645-06EAA31EFC8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499340" y="1469066"/>
                        <a:ext cx="0" cy="1261730"/>
                      </a:xfrm>
                      <a:prstGeom prst="straightConnector1">
                        <a:avLst/>
                      </a:prstGeom>
                      <a:ln w="63500">
                        <a:solidFill>
                          <a:srgbClr val="FF0000">
                            <a:alpha val="48000"/>
                          </a:srgb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5" name="Straight Arrow Connector 64">
                        <a:extLst>
                          <a:ext uri="{FF2B5EF4-FFF2-40B4-BE49-F238E27FC236}">
                            <a16:creationId xmlns:a16="http://schemas.microsoft.com/office/drawing/2014/main" id="{7AC8CC61-A964-5844-E155-B2FD92D9D3D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308590" y="3700631"/>
                        <a:ext cx="0" cy="516514"/>
                      </a:xfrm>
                      <a:prstGeom prst="straightConnector1">
                        <a:avLst/>
                      </a:prstGeom>
                      <a:ln w="63500">
                        <a:solidFill>
                          <a:srgbClr val="7030A0">
                            <a:alpha val="48000"/>
                          </a:srgb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205B0638-A535-1D4C-DCD8-6EDC58A363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18609" y="1077420"/>
                      <a:ext cx="91440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/>
                        <a:t>S</a:t>
                      </a:r>
                    </a:p>
                  </p:txBody>
                </p:sp>
              </p:grp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29211592-2BD7-E094-6340-34F7D497373E}"/>
                      </a:ext>
                    </a:extLst>
                  </p:cNvPr>
                  <p:cNvSpPr/>
                  <p:nvPr/>
                </p:nvSpPr>
                <p:spPr>
                  <a:xfrm>
                    <a:off x="1850298" y="3793724"/>
                    <a:ext cx="166857" cy="16459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4DAEA9ED-2569-FDBA-0781-ADFFA4695E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4771"/>
              <a:stretch/>
            </p:blipFill>
            <p:spPr>
              <a:xfrm>
                <a:off x="4014062" y="2459716"/>
                <a:ext cx="1428076" cy="371308"/>
              </a:xfrm>
              <a:prstGeom prst="rect">
                <a:avLst/>
              </a:prstGeom>
            </p:spPr>
          </p:pic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04A453C-A86B-F9AD-1381-5EBBCEEE92AF}"/>
                </a:ext>
              </a:extLst>
            </p:cNvPr>
            <p:cNvSpPr/>
            <p:nvPr/>
          </p:nvSpPr>
          <p:spPr>
            <a:xfrm>
              <a:off x="1852386" y="2342796"/>
              <a:ext cx="166857" cy="1645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4E3308B-8ADB-CBA4-084F-8BA6AACA04AC}"/>
              </a:ext>
            </a:extLst>
          </p:cNvPr>
          <p:cNvCxnSpPr>
            <a:cxnSpLocks/>
          </p:cNvCxnSpPr>
          <p:nvPr/>
        </p:nvCxnSpPr>
        <p:spPr>
          <a:xfrm flipH="1">
            <a:off x="5971813" y="2191713"/>
            <a:ext cx="1144743" cy="148947"/>
          </a:xfrm>
          <a:prstGeom prst="straightConnector1">
            <a:avLst/>
          </a:prstGeom>
          <a:ln w="25400">
            <a:solidFill>
              <a:schemeClr val="tx1">
                <a:alpha val="5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23B2577-F7F5-2D5A-FE69-9C9DDB0F845D}"/>
              </a:ext>
            </a:extLst>
          </p:cNvPr>
          <p:cNvCxnSpPr>
            <a:cxnSpLocks/>
          </p:cNvCxnSpPr>
          <p:nvPr/>
        </p:nvCxnSpPr>
        <p:spPr>
          <a:xfrm flipH="1" flipV="1">
            <a:off x="1296365" y="4573962"/>
            <a:ext cx="5712986" cy="416891"/>
          </a:xfrm>
          <a:prstGeom prst="straightConnector1">
            <a:avLst/>
          </a:prstGeom>
          <a:ln w="25400">
            <a:solidFill>
              <a:schemeClr val="tx1">
                <a:alpha val="5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072A6B-AB0E-8BFF-A5A4-EDC7B298BDA4}"/>
                  </a:ext>
                </a:extLst>
              </p:cNvPr>
              <p:cNvSpPr txBox="1"/>
              <p:nvPr/>
            </p:nvSpPr>
            <p:spPr>
              <a:xfrm>
                <a:off x="3539471" y="2239600"/>
                <a:ext cx="2432342" cy="5534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373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≈109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072A6B-AB0E-8BFF-A5A4-EDC7B298B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471" y="2239600"/>
                <a:ext cx="2432342" cy="553421"/>
              </a:xfrm>
              <a:prstGeom prst="rect">
                <a:avLst/>
              </a:prstGeom>
              <a:blipFill>
                <a:blip r:embed="rId11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248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94E8C-B303-244A-9426-3DF6B5B206ED}"/>
              </a:ext>
            </a:extLst>
          </p:cNvPr>
          <p:cNvSpPr txBox="1"/>
          <p:nvPr/>
        </p:nvSpPr>
        <p:spPr>
          <a:xfrm>
            <a:off x="0" y="-322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Another cross-</a:t>
            </a:r>
            <a:r>
              <a:rPr lang="en-US" sz="2400" b="1" i="1" dirty="0"/>
              <a:t>derivative</a:t>
            </a:r>
            <a:r>
              <a:rPr lang="en-US" sz="2400" b="1" dirty="0"/>
              <a:t> test for existence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376CB8-639D-B3CE-C712-3C5F961F93A3}"/>
                  </a:ext>
                </a:extLst>
              </p:cNvPr>
              <p:cNvSpPr txBox="1"/>
              <p:nvPr/>
            </p:nvSpPr>
            <p:spPr>
              <a:xfrm>
                <a:off x="2144939" y="3609829"/>
                <a:ext cx="73043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the derivative of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blue</a:t>
                </a:r>
                <a:r>
                  <a:rPr lang="en-US" sz="2400" dirty="0"/>
                  <a:t> with respect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equals the derivative of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red</a:t>
                </a:r>
                <a:r>
                  <a:rPr lang="en-US" sz="2400" dirty="0"/>
                  <a:t> with respect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exists!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376CB8-639D-B3CE-C712-3C5F961F9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939" y="3609829"/>
                <a:ext cx="7304360" cy="830997"/>
              </a:xfrm>
              <a:prstGeom prst="rect">
                <a:avLst/>
              </a:prstGeom>
              <a:blipFill>
                <a:blip r:embed="rId2"/>
                <a:stretch>
                  <a:fillRect l="-1215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B1A0D92-D04A-69F9-4D82-A12DFC568A36}"/>
              </a:ext>
            </a:extLst>
          </p:cNvPr>
          <p:cNvGrpSpPr/>
          <p:nvPr/>
        </p:nvGrpSpPr>
        <p:grpSpPr>
          <a:xfrm>
            <a:off x="3541852" y="2174885"/>
            <a:ext cx="2691955" cy="811530"/>
            <a:chOff x="3541852" y="2174885"/>
            <a:chExt cx="2691955" cy="8115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4F5508-B1DD-2CCE-4DD3-093D2F289F09}"/>
                </a:ext>
              </a:extLst>
            </p:cNvPr>
            <p:cNvGrpSpPr/>
            <p:nvPr/>
          </p:nvGrpSpPr>
          <p:grpSpPr>
            <a:xfrm>
              <a:off x="4366260" y="2174885"/>
              <a:ext cx="1372179" cy="811530"/>
              <a:chOff x="4366260" y="3749040"/>
              <a:chExt cx="1372179" cy="811530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669DED97-446F-1F69-CF7B-36C9631F4032}"/>
                  </a:ext>
                </a:extLst>
              </p:cNvPr>
              <p:cNvSpPr/>
              <p:nvPr/>
            </p:nvSpPr>
            <p:spPr>
              <a:xfrm>
                <a:off x="4366260" y="3749040"/>
                <a:ext cx="321487" cy="811530"/>
              </a:xfrm>
              <a:prstGeom prst="roundRect">
                <a:avLst/>
              </a:prstGeom>
              <a:solidFill>
                <a:schemeClr val="accent1">
                  <a:alpha val="43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7EA981B2-EEEC-9BF1-069E-3FC67FA9F4E2}"/>
                  </a:ext>
                </a:extLst>
              </p:cNvPr>
              <p:cNvSpPr/>
              <p:nvPr/>
            </p:nvSpPr>
            <p:spPr>
              <a:xfrm>
                <a:off x="5416952" y="3749040"/>
                <a:ext cx="321487" cy="811530"/>
              </a:xfrm>
              <a:prstGeom prst="roundRect">
                <a:avLst/>
              </a:prstGeom>
              <a:solidFill>
                <a:srgbClr val="FF0000">
                  <a:alpha val="43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DAFAE74-A6EF-955D-C159-FFFE934E2026}"/>
                    </a:ext>
                  </a:extLst>
                </p:cNvPr>
                <p:cNvSpPr txBox="1"/>
                <p:nvPr/>
              </p:nvSpPr>
              <p:spPr>
                <a:xfrm>
                  <a:off x="3541852" y="2384072"/>
                  <a:ext cx="2691955" cy="4001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𝑑𝐴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𝑑𝑃</m:t>
                        </m:r>
                      </m:oMath>
                    </m:oMathPara>
                  </a14:m>
                  <a:endParaRPr lang="en-US" sz="2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DAFAE74-A6EF-955D-C159-FFFE934E20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1852" y="2384072"/>
                  <a:ext cx="2691955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2336" t="-9091" r="-1869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97112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94E8C-B303-244A-9426-3DF6B5B206ED}"/>
              </a:ext>
            </a:extLst>
          </p:cNvPr>
          <p:cNvSpPr txBox="1"/>
          <p:nvPr/>
        </p:nvSpPr>
        <p:spPr>
          <a:xfrm>
            <a:off x="0" y="-322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Another cross-</a:t>
            </a:r>
            <a:r>
              <a:rPr lang="en-US" sz="2400" b="1" i="1" dirty="0"/>
              <a:t>derivative</a:t>
            </a:r>
            <a:r>
              <a:rPr lang="en-US" sz="2400" b="1" dirty="0"/>
              <a:t> test for existence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376CB8-639D-B3CE-C712-3C5F961F93A3}"/>
                  </a:ext>
                </a:extLst>
              </p:cNvPr>
              <p:cNvSpPr txBox="1"/>
              <p:nvPr/>
            </p:nvSpPr>
            <p:spPr>
              <a:xfrm>
                <a:off x="2144939" y="3609829"/>
                <a:ext cx="730436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the derivative of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blue</a:t>
                </a:r>
                <a:r>
                  <a:rPr lang="en-US" sz="2400" dirty="0"/>
                  <a:t> with respect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equals the derivative of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red</a:t>
                </a:r>
                <a:r>
                  <a:rPr lang="en-US" sz="2400" dirty="0"/>
                  <a:t> with respect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exists!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Both equal to one … so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exists.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376CB8-639D-B3CE-C712-3C5F961F9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939" y="3609829"/>
                <a:ext cx="7304360" cy="1938992"/>
              </a:xfrm>
              <a:prstGeom prst="rect">
                <a:avLst/>
              </a:prstGeom>
              <a:blipFill>
                <a:blip r:embed="rId2"/>
                <a:stretch>
                  <a:fillRect l="-121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B1A0D92-D04A-69F9-4D82-A12DFC568A36}"/>
              </a:ext>
            </a:extLst>
          </p:cNvPr>
          <p:cNvGrpSpPr/>
          <p:nvPr/>
        </p:nvGrpSpPr>
        <p:grpSpPr>
          <a:xfrm>
            <a:off x="3541852" y="2174885"/>
            <a:ext cx="2691955" cy="811530"/>
            <a:chOff x="3541852" y="2174885"/>
            <a:chExt cx="2691955" cy="8115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4F5508-B1DD-2CCE-4DD3-093D2F289F09}"/>
                </a:ext>
              </a:extLst>
            </p:cNvPr>
            <p:cNvGrpSpPr/>
            <p:nvPr/>
          </p:nvGrpSpPr>
          <p:grpSpPr>
            <a:xfrm>
              <a:off x="4366260" y="2174885"/>
              <a:ext cx="1372179" cy="811530"/>
              <a:chOff x="4366260" y="3749040"/>
              <a:chExt cx="1372179" cy="811530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669DED97-446F-1F69-CF7B-36C9631F4032}"/>
                  </a:ext>
                </a:extLst>
              </p:cNvPr>
              <p:cNvSpPr/>
              <p:nvPr/>
            </p:nvSpPr>
            <p:spPr>
              <a:xfrm>
                <a:off x="4366260" y="3749040"/>
                <a:ext cx="321487" cy="811530"/>
              </a:xfrm>
              <a:prstGeom prst="roundRect">
                <a:avLst/>
              </a:prstGeom>
              <a:solidFill>
                <a:schemeClr val="accent1">
                  <a:alpha val="43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7EA981B2-EEEC-9BF1-069E-3FC67FA9F4E2}"/>
                  </a:ext>
                </a:extLst>
              </p:cNvPr>
              <p:cNvSpPr/>
              <p:nvPr/>
            </p:nvSpPr>
            <p:spPr>
              <a:xfrm>
                <a:off x="5416952" y="3749040"/>
                <a:ext cx="321487" cy="811530"/>
              </a:xfrm>
              <a:prstGeom prst="roundRect">
                <a:avLst/>
              </a:prstGeom>
              <a:solidFill>
                <a:srgbClr val="FF0000">
                  <a:alpha val="43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DAFAE74-A6EF-955D-C159-FFFE934E2026}"/>
                    </a:ext>
                  </a:extLst>
                </p:cNvPr>
                <p:cNvSpPr txBox="1"/>
                <p:nvPr/>
              </p:nvSpPr>
              <p:spPr>
                <a:xfrm>
                  <a:off x="3541852" y="2384072"/>
                  <a:ext cx="2691955" cy="4001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𝑑𝐴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𝑑𝑃</m:t>
                        </m:r>
                      </m:oMath>
                    </m:oMathPara>
                  </a14:m>
                  <a:endParaRPr lang="en-US" sz="2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DAFAE74-A6EF-955D-C159-FFFE934E20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1852" y="2384072"/>
                  <a:ext cx="2691955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2336" t="-9091" r="-1869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24820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E91718-145E-F042-9C66-C5FA55F09154}"/>
                  </a:ext>
                </a:extLst>
              </p:cNvPr>
              <p:cNvSpPr txBox="1"/>
              <p:nvPr/>
            </p:nvSpPr>
            <p:spPr>
              <a:xfrm>
                <a:off x="-1" y="-3220"/>
                <a:ext cx="12192001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Remaining tasks: how those crazy terms appear on the RHS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…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E91718-145E-F042-9C66-C5FA55F09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3220"/>
                <a:ext cx="12192001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A5DE29-66F3-9967-77B5-68605244FEBC}"/>
                  </a:ext>
                </a:extLst>
              </p:cNvPr>
              <p:cNvSpPr txBox="1"/>
              <p:nvPr/>
            </p:nvSpPr>
            <p:spPr>
              <a:xfrm>
                <a:off x="2773260" y="3448800"/>
                <a:ext cx="7312032" cy="87851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𝑑𝑇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𝑑𝑉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𝑑𝑇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𝜿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𝑑𝑉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A5DE29-66F3-9967-77B5-68605244F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260" y="3448800"/>
                <a:ext cx="7312032" cy="878510"/>
              </a:xfrm>
              <a:prstGeom prst="rect">
                <a:avLst/>
              </a:prstGeom>
              <a:blipFill>
                <a:blip r:embed="rId3"/>
                <a:stretch>
                  <a:fillRect b="-138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4A19B9-FF96-6127-FFCD-DA14D488A7FD}"/>
                  </a:ext>
                </a:extLst>
              </p:cNvPr>
              <p:cNvSpPr txBox="1"/>
              <p:nvPr/>
            </p:nvSpPr>
            <p:spPr>
              <a:xfrm>
                <a:off x="2773259" y="1535069"/>
                <a:ext cx="7312033" cy="85055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𝑑𝑇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𝑑𝑇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4A19B9-FF96-6127-FFCD-DA14D488A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259" y="1535069"/>
                <a:ext cx="7312033" cy="850554"/>
              </a:xfrm>
              <a:prstGeom prst="rect">
                <a:avLst/>
              </a:prstGeom>
              <a:blipFill>
                <a:blip r:embed="rId4"/>
                <a:stretch>
                  <a:fillRect b="-144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55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E91718-145E-F042-9C66-C5FA55F09154}"/>
                  </a:ext>
                </a:extLst>
              </p:cNvPr>
              <p:cNvSpPr txBox="1"/>
              <p:nvPr/>
            </p:nvSpPr>
            <p:spPr>
              <a:xfrm>
                <a:off x="-1" y="-3220"/>
                <a:ext cx="12192001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Remaining tasks: how those crazy terms appear on the RHS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…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E91718-145E-F042-9C66-C5FA55F09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3220"/>
                <a:ext cx="12192001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7A16D9B-B399-C8FE-4713-B291DA3D411E}"/>
                  </a:ext>
                </a:extLst>
              </p:cNvPr>
              <p:cNvSpPr/>
              <p:nvPr/>
            </p:nvSpPr>
            <p:spPr>
              <a:xfrm>
                <a:off x="171283" y="587167"/>
                <a:ext cx="5417988" cy="316516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Get from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𝑑𝑃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to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𝑉𝑑𝑃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Hints: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Use Maxwell’s pirouette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7A16D9B-B399-C8FE-4713-B291DA3D4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83" y="587167"/>
                <a:ext cx="5417988" cy="3165162"/>
              </a:xfrm>
              <a:prstGeom prst="rect">
                <a:avLst/>
              </a:prstGeom>
              <a:blipFill>
                <a:blip r:embed="rId3"/>
                <a:stretch>
                  <a:fillRect l="-163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2B37157-2B03-2F76-2E08-11BD4B919C34}"/>
                  </a:ext>
                </a:extLst>
              </p:cNvPr>
              <p:cNvSpPr/>
              <p:nvPr/>
            </p:nvSpPr>
            <p:spPr>
              <a:xfrm>
                <a:off x="5858457" y="1670328"/>
                <a:ext cx="6162260" cy="418185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Get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𝑑𝑉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𝑑𝑉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Hints:</a:t>
                </a:r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Use Maxwell’s </a:t>
                </a:r>
                <a:r>
                  <a:rPr lang="en-US" sz="2400" dirty="0">
                    <a:solidFill>
                      <a:schemeClr val="tx1"/>
                    </a:solidFill>
                  </a:rPr>
                  <a:t>pirouette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Use an Euler chain relation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(as well as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).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2B37157-2B03-2F76-2E08-11BD4B919C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457" y="1670328"/>
                <a:ext cx="6162260" cy="4181850"/>
              </a:xfrm>
              <a:prstGeom prst="rect">
                <a:avLst/>
              </a:prstGeom>
              <a:blipFill>
                <a:blip r:embed="rId4"/>
                <a:stretch>
                  <a:fillRect l="-1434" b="-21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1B392FD-DF11-9446-6D20-01A2D7E423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056"/>
          <a:stretch/>
        </p:blipFill>
        <p:spPr>
          <a:xfrm>
            <a:off x="484319" y="4041713"/>
            <a:ext cx="3643928" cy="278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21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-1" y="0"/>
            <a:ext cx="5380615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 some cases, we can observe these supercooled and superheated states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91EBF8-1968-EA4D-889D-216585951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550" y="4457010"/>
            <a:ext cx="5076510" cy="185010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6AF6DD8-74E4-DC4F-A71B-AD24732320AE}"/>
              </a:ext>
            </a:extLst>
          </p:cNvPr>
          <p:cNvGrpSpPr/>
          <p:nvPr/>
        </p:nvGrpSpPr>
        <p:grpSpPr>
          <a:xfrm>
            <a:off x="6943459" y="428098"/>
            <a:ext cx="5072825" cy="3411660"/>
            <a:chOff x="6943459" y="810481"/>
            <a:chExt cx="5072825" cy="341166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DC863C0-AB74-4B4D-8935-5D189BDD01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3459" y="810481"/>
              <a:ext cx="4944435" cy="3411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5A0FDAA-6914-F845-8AE2-4816176E81AC}"/>
                </a:ext>
              </a:extLst>
            </p:cNvPr>
            <p:cNvSpPr txBox="1"/>
            <p:nvPr/>
          </p:nvSpPr>
          <p:spPr>
            <a:xfrm>
              <a:off x="7071853" y="810481"/>
              <a:ext cx="4944431" cy="6644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forum.xcitefun.net</a:t>
              </a:r>
              <a:r>
                <a:rPr lang="en-US" dirty="0"/>
                <a:t>/punch-hole-clouds-layer-of-supercooled-clouds-t16564.html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9BA05B6-7544-E4BF-DC90-86B664D31A88}"/>
              </a:ext>
            </a:extLst>
          </p:cNvPr>
          <p:cNvGrpSpPr/>
          <p:nvPr/>
        </p:nvGrpSpPr>
        <p:grpSpPr>
          <a:xfrm>
            <a:off x="191996" y="1777251"/>
            <a:ext cx="6623073" cy="4546035"/>
            <a:chOff x="191996" y="1777251"/>
            <a:chExt cx="6623073" cy="454603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544E5E7-F13D-B5BA-35C3-8D27754EAC0F}"/>
                </a:ext>
              </a:extLst>
            </p:cNvPr>
            <p:cNvGrpSpPr/>
            <p:nvPr/>
          </p:nvGrpSpPr>
          <p:grpSpPr>
            <a:xfrm>
              <a:off x="191996" y="1777251"/>
              <a:ext cx="6623073" cy="4546035"/>
              <a:chOff x="191996" y="1777251"/>
              <a:chExt cx="6623073" cy="4546035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14FE93B-D279-8E1A-BE9B-B6B8282B437A}"/>
                  </a:ext>
                </a:extLst>
              </p:cNvPr>
              <p:cNvGrpSpPr/>
              <p:nvPr/>
            </p:nvGrpSpPr>
            <p:grpSpPr>
              <a:xfrm>
                <a:off x="191996" y="1777251"/>
                <a:ext cx="6623073" cy="4546035"/>
                <a:chOff x="191996" y="1777251"/>
                <a:chExt cx="6623073" cy="4546035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3DDD4063-27D1-0104-4EE2-7A46CE433B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37299" b="27699"/>
                <a:stretch/>
              </p:blipFill>
              <p:spPr>
                <a:xfrm>
                  <a:off x="191996" y="1777251"/>
                  <a:ext cx="6623073" cy="4546035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CEBC4373-0908-C09A-B20B-3B1B93C12D90}"/>
                    </a:ext>
                  </a:extLst>
                </p:cNvPr>
                <p:cNvGrpSpPr/>
                <p:nvPr/>
              </p:nvGrpSpPr>
              <p:grpSpPr>
                <a:xfrm>
                  <a:off x="493483" y="2092926"/>
                  <a:ext cx="2825118" cy="2713215"/>
                  <a:chOff x="493483" y="2092926"/>
                  <a:chExt cx="2825118" cy="2713215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BAB0DD4F-137C-CEE9-4A5B-7A2D50C2F412}"/>
                      </a:ext>
                    </a:extLst>
                  </p:cNvPr>
                  <p:cNvGrpSpPr/>
                  <p:nvPr/>
                </p:nvGrpSpPr>
                <p:grpSpPr>
                  <a:xfrm>
                    <a:off x="493483" y="2092926"/>
                    <a:ext cx="2825118" cy="2713215"/>
                    <a:chOff x="2218609" y="974247"/>
                    <a:chExt cx="3682082" cy="3619700"/>
                  </a:xfrm>
                </p:grpSpPr>
                <p:grpSp>
                  <p:nvGrpSpPr>
                    <p:cNvPr id="47" name="Group 46">
                      <a:extLst>
                        <a:ext uri="{FF2B5EF4-FFF2-40B4-BE49-F238E27FC236}">
                          <a16:creationId xmlns:a16="http://schemas.microsoft.com/office/drawing/2014/main" id="{644C0DED-FBD6-0E54-F912-8C64CFB0F38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33009" y="974247"/>
                      <a:ext cx="2767682" cy="3619700"/>
                      <a:chOff x="1308590" y="1469066"/>
                      <a:chExt cx="2190750" cy="2748079"/>
                    </a:xfrm>
                  </p:grpSpPr>
                  <p:cxnSp>
                    <p:nvCxnSpPr>
                      <p:cNvPr id="49" name="Straight Arrow Connector 48">
                        <a:extLst>
                          <a:ext uri="{FF2B5EF4-FFF2-40B4-BE49-F238E27FC236}">
                            <a16:creationId xmlns:a16="http://schemas.microsoft.com/office/drawing/2014/main" id="{5ECF4CED-8949-2DD3-66FD-C58F2EAFF30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499340" y="1469066"/>
                        <a:ext cx="0" cy="1261730"/>
                      </a:xfrm>
                      <a:prstGeom prst="straightConnector1">
                        <a:avLst/>
                      </a:prstGeom>
                      <a:ln w="63500">
                        <a:solidFill>
                          <a:srgbClr val="FF0000">
                            <a:alpha val="48000"/>
                          </a:srgb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>
                        <a:extLst>
                          <a:ext uri="{FF2B5EF4-FFF2-40B4-BE49-F238E27FC236}">
                            <a16:creationId xmlns:a16="http://schemas.microsoft.com/office/drawing/2014/main" id="{C5C10AEC-8A36-4095-A446-0C2CAB9783D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308590" y="3700631"/>
                        <a:ext cx="0" cy="516514"/>
                      </a:xfrm>
                      <a:prstGeom prst="straightConnector1">
                        <a:avLst/>
                      </a:prstGeom>
                      <a:ln w="63500">
                        <a:solidFill>
                          <a:srgbClr val="7030A0">
                            <a:alpha val="48000"/>
                          </a:srgb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9CF68846-04DC-0D11-6269-D0D60ADB28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18609" y="1077420"/>
                      <a:ext cx="91440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/>
                        <a:t>S</a:t>
                      </a:r>
                    </a:p>
                  </p:txBody>
                </p:sp>
              </p:grp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F1A87573-3C9D-3737-1487-0064FDFBC10D}"/>
                      </a:ext>
                    </a:extLst>
                  </p:cNvPr>
                  <p:cNvSpPr/>
                  <p:nvPr/>
                </p:nvSpPr>
                <p:spPr>
                  <a:xfrm>
                    <a:off x="1850298" y="3793724"/>
                    <a:ext cx="166857" cy="16459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EC0EF782-A44F-1192-8459-9FBC7E2300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771"/>
              <a:stretch/>
            </p:blipFill>
            <p:spPr>
              <a:xfrm>
                <a:off x="4014062" y="2459716"/>
                <a:ext cx="1428076" cy="371308"/>
              </a:xfrm>
              <a:prstGeom prst="rect">
                <a:avLst/>
              </a:prstGeom>
            </p:spPr>
          </p:pic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042575C-9551-2E94-B001-4B650385BD57}"/>
                </a:ext>
              </a:extLst>
            </p:cNvPr>
            <p:cNvSpPr/>
            <p:nvPr/>
          </p:nvSpPr>
          <p:spPr>
            <a:xfrm>
              <a:off x="1841948" y="4674720"/>
              <a:ext cx="166857" cy="1645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5999687-0F52-E8DC-31DC-1320223810CA}"/>
                </a:ext>
              </a:extLst>
            </p:cNvPr>
            <p:cNvSpPr/>
            <p:nvPr/>
          </p:nvSpPr>
          <p:spPr>
            <a:xfrm>
              <a:off x="1852386" y="2342796"/>
              <a:ext cx="166857" cy="1645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0286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1" y="-322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Existence check: How to tell whether a state function actually exists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934EEB7-E2D5-084A-83EA-8927D799BA16}"/>
              </a:ext>
            </a:extLst>
          </p:cNvPr>
          <p:cNvGrpSpPr>
            <a:grpSpLocks noChangeAspect="1"/>
          </p:cNvGrpSpPr>
          <p:nvPr/>
        </p:nvGrpSpPr>
        <p:grpSpPr>
          <a:xfrm>
            <a:off x="3853645" y="4245885"/>
            <a:ext cx="4573666" cy="2278264"/>
            <a:chOff x="3860847" y="2628274"/>
            <a:chExt cx="4573666" cy="22782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82DAC0-E356-AD4F-906B-CE44ECB56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273" b="16065"/>
            <a:stretch/>
          </p:blipFill>
          <p:spPr>
            <a:xfrm>
              <a:off x="3860847" y="2837814"/>
              <a:ext cx="4573666" cy="20687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B09D545-ECA7-8843-BCD2-8DC4ABDD20BA}"/>
                    </a:ext>
                  </a:extLst>
                </p:cNvPr>
                <p:cNvSpPr txBox="1"/>
                <p:nvPr/>
              </p:nvSpPr>
              <p:spPr>
                <a:xfrm>
                  <a:off x="4975915" y="2628274"/>
                  <a:ext cx="9491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B09D545-ECA7-8843-BCD2-8DC4ABDD2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5915" y="2628274"/>
                  <a:ext cx="94912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97AC2E-287E-AD4D-A70E-174E34019840}"/>
              </a:ext>
            </a:extLst>
          </p:cNvPr>
          <p:cNvGrpSpPr/>
          <p:nvPr/>
        </p:nvGrpSpPr>
        <p:grpSpPr>
          <a:xfrm>
            <a:off x="8234338" y="3701907"/>
            <a:ext cx="3608328" cy="3024130"/>
            <a:chOff x="7988441" y="3049231"/>
            <a:chExt cx="3608328" cy="302413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7CBE4ACD-E373-784A-8B7E-01F84FF111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13" t="10592" r="7533" b="7549"/>
            <a:stretch/>
          </p:blipFill>
          <p:spPr bwMode="auto">
            <a:xfrm>
              <a:off x="7988441" y="3049231"/>
              <a:ext cx="3608328" cy="3024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F24DF6D-9CA3-5B44-8225-C98860AE0F5C}"/>
                    </a:ext>
                  </a:extLst>
                </p:cNvPr>
                <p:cNvSpPr txBox="1"/>
                <p:nvPr/>
              </p:nvSpPr>
              <p:spPr>
                <a:xfrm>
                  <a:off x="8843481" y="3332793"/>
                  <a:ext cx="9491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F24DF6D-9CA3-5B44-8225-C98860AE0F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3481" y="3332793"/>
                  <a:ext cx="94912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E3B77A-6380-AB63-CBC9-B914AE8C7248}"/>
                  </a:ext>
                </a:extLst>
              </p:cNvPr>
              <p:cNvSpPr txBox="1"/>
              <p:nvPr/>
            </p:nvSpPr>
            <p:spPr>
              <a:xfrm>
                <a:off x="199447" y="869579"/>
                <a:ext cx="11882063" cy="1750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some cases this is easy. If you are shown an algebraic function, like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𝑛𝑎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, then for any temperature and volume, we can get a value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/>
                  <a:t> – so clearly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exists, at least mathematically! Similarly, if we are shown a thermodynamic surface, like one of the surfaces below, we also say the function exists – because we’re looking at it!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E3B77A-6380-AB63-CBC9-B914AE8C7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47" y="869579"/>
                <a:ext cx="11882063" cy="1750351"/>
              </a:xfrm>
              <a:prstGeom prst="rect">
                <a:avLst/>
              </a:prstGeom>
              <a:blipFill>
                <a:blip r:embed="rId10"/>
                <a:stretch>
                  <a:fillRect l="-747" r="-213" b="-7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1F7727C-9EB1-BA4C-AFB1-72211FE6098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8945"/>
          <a:stretch/>
        </p:blipFill>
        <p:spPr>
          <a:xfrm>
            <a:off x="214169" y="4284435"/>
            <a:ext cx="4102454" cy="207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88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1" y="-322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Existence check: How to tell whether a state function actually exists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5B1518-134E-58E8-FB19-870D11ADE265}"/>
                  </a:ext>
                </a:extLst>
              </p:cNvPr>
              <p:cNvSpPr txBox="1"/>
              <p:nvPr/>
            </p:nvSpPr>
            <p:spPr>
              <a:xfrm>
                <a:off x="201931" y="1078985"/>
                <a:ext cx="119900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other cases, it’s not so obvious. Say we’ve measured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some substance. Great, they exist.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5B1518-134E-58E8-FB19-870D11ADE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31" y="1078985"/>
                <a:ext cx="11990069" cy="830997"/>
              </a:xfrm>
              <a:prstGeom prst="rect">
                <a:avLst/>
              </a:prstGeom>
              <a:blipFill>
                <a:blip r:embed="rId2"/>
                <a:stretch>
                  <a:fillRect l="-740" t="-2985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333E5B8B-33AE-7127-1F0A-B725858B2FBC}"/>
              </a:ext>
            </a:extLst>
          </p:cNvPr>
          <p:cNvGrpSpPr/>
          <p:nvPr/>
        </p:nvGrpSpPr>
        <p:grpSpPr>
          <a:xfrm>
            <a:off x="-143163" y="2290311"/>
            <a:ext cx="12024391" cy="1603467"/>
            <a:chOff x="-143163" y="3193136"/>
            <a:chExt cx="12024391" cy="160346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AA0A2F-C735-5434-91D8-3CB1BBE68929}"/>
                </a:ext>
              </a:extLst>
            </p:cNvPr>
            <p:cNvGrpSpPr/>
            <p:nvPr/>
          </p:nvGrpSpPr>
          <p:grpSpPr>
            <a:xfrm>
              <a:off x="-143163" y="3193136"/>
              <a:ext cx="6070222" cy="1603467"/>
              <a:chOff x="-216300" y="2938851"/>
              <a:chExt cx="6070222" cy="160346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C4EAAA15-4548-AD0D-FBDC-4E68FBB83737}"/>
                      </a:ext>
                    </a:extLst>
                  </p:cNvPr>
                  <p:cNvSpPr txBox="1"/>
                  <p:nvPr/>
                </p:nvSpPr>
                <p:spPr>
                  <a:xfrm>
                    <a:off x="-216300" y="3269856"/>
                    <a:ext cx="3496710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/>
                      <a:t>Measuring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a14:m>
                    <a:r>
                      <a:rPr lang="en-US" sz="2400" dirty="0"/>
                      <a:t> with a differential scanning calorimeter</a:t>
                    </a: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C4EAAA15-4548-AD0D-FBDC-4E68FBB837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16300" y="3269856"/>
                    <a:ext cx="3496710" cy="120032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3158" b="-105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5" name="Picture 6" descr="Differential Scanning Calorimeter (DSC) from METTLER TOLEDO - YouTube">
                <a:extLst>
                  <a:ext uri="{FF2B5EF4-FFF2-40B4-BE49-F238E27FC236}">
                    <a16:creationId xmlns:a16="http://schemas.microsoft.com/office/drawing/2014/main" id="{74056414-A5EE-F4BE-E2B6-5C31341AB9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3314" y="2938851"/>
                <a:ext cx="2850608" cy="16034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83BB7C-E207-A0F4-604C-705F66E41718}"/>
                </a:ext>
              </a:extLst>
            </p:cNvPr>
            <p:cNvGrpSpPr/>
            <p:nvPr/>
          </p:nvGrpSpPr>
          <p:grpSpPr>
            <a:xfrm>
              <a:off x="6412118" y="3284851"/>
              <a:ext cx="5469110" cy="1401897"/>
              <a:chOff x="6338080" y="2925117"/>
              <a:chExt cx="5469110" cy="14018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B67BF9E-A0BE-92E0-CE6B-14D101AAAE41}"/>
                      </a:ext>
                    </a:extLst>
                  </p:cNvPr>
                  <p:cNvSpPr txBox="1"/>
                  <p:nvPr/>
                </p:nvSpPr>
                <p:spPr>
                  <a:xfrm>
                    <a:off x="6338080" y="3126685"/>
                    <a:ext cx="3205035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/>
                      <a:t>Measuring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a14:m>
                    <a:r>
                      <a:rPr lang="en-US" sz="2400" dirty="0"/>
                      <a:t> in a throttle (Joule-Thomson) experiment</a:t>
                    </a: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B67BF9E-A0BE-92E0-CE6B-14D101AAAE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8080" y="3126685"/>
                    <a:ext cx="3205035" cy="120032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3125" b="-93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DF7E3D1-854D-2F03-BD9A-548CD40A1C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11943"/>
              <a:stretch/>
            </p:blipFill>
            <p:spPr>
              <a:xfrm>
                <a:off x="9528908" y="2925117"/>
                <a:ext cx="2278282" cy="1397673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346638-F711-249A-0BBE-FBAB14370BFD}"/>
                  </a:ext>
                </a:extLst>
              </p:cNvPr>
              <p:cNvSpPr txBox="1"/>
              <p:nvPr/>
            </p:nvSpPr>
            <p:spPr>
              <a:xfrm>
                <a:off x="201931" y="4567390"/>
                <a:ext cx="1156952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But how do we know there’s a thermodynamic surface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that goes along with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𝑑𝑃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346638-F711-249A-0BBE-FBAB14370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31" y="4567390"/>
                <a:ext cx="11569522" cy="830997"/>
              </a:xfrm>
              <a:prstGeom prst="rect">
                <a:avLst/>
              </a:prstGeom>
              <a:blipFill>
                <a:blip r:embed="rId7"/>
                <a:stretch>
                  <a:fillRect l="-768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016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56CF3E-EDBB-E642-B7BD-39ED653EB422}"/>
              </a:ext>
            </a:extLst>
          </p:cNvPr>
          <p:cNvSpPr txBox="1"/>
          <p:nvPr/>
        </p:nvSpPr>
        <p:spPr>
          <a:xfrm>
            <a:off x="-1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One method is </a:t>
            </a:r>
            <a:r>
              <a:rPr lang="en-US" sz="2400" b="1" i="1" dirty="0"/>
              <a:t>cross-integration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B2C4B-AD51-5957-EEBE-FF9215173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0"/>
          <a:stretch/>
        </p:blipFill>
        <p:spPr>
          <a:xfrm>
            <a:off x="596671" y="1919369"/>
            <a:ext cx="11267774" cy="4669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4E43EA-B456-9046-C88E-86D49D897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90" b="55524"/>
          <a:stretch/>
        </p:blipFill>
        <p:spPr>
          <a:xfrm>
            <a:off x="1479176" y="739462"/>
            <a:ext cx="3201238" cy="1063473"/>
          </a:xfrm>
          <a:prstGeom prst="rect">
            <a:avLst/>
          </a:prstGeom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ED97B695-CAD5-5F1B-52C1-5BDD1415E723}"/>
              </a:ext>
            </a:extLst>
          </p:cNvPr>
          <p:cNvSpPr/>
          <p:nvPr/>
        </p:nvSpPr>
        <p:spPr>
          <a:xfrm flipH="1">
            <a:off x="470646" y="1320222"/>
            <a:ext cx="1546412" cy="1600200"/>
          </a:xfrm>
          <a:prstGeom prst="arc">
            <a:avLst>
              <a:gd name="adj1" fmla="val 16200000"/>
              <a:gd name="adj2" fmla="val 119898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D69AD9A-5444-3B4D-5F72-5CCF09E341BB}"/>
              </a:ext>
            </a:extLst>
          </p:cNvPr>
          <p:cNvSpPr/>
          <p:nvPr/>
        </p:nvSpPr>
        <p:spPr>
          <a:xfrm>
            <a:off x="587707" y="5127808"/>
            <a:ext cx="9394494" cy="268941"/>
          </a:xfrm>
          <a:prstGeom prst="roundRect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A6882EA-80CB-9DB2-C157-6C6A42B5701F}"/>
              </a:ext>
            </a:extLst>
          </p:cNvPr>
          <p:cNvSpPr/>
          <p:nvPr/>
        </p:nvSpPr>
        <p:spPr>
          <a:xfrm>
            <a:off x="8949690" y="5134588"/>
            <a:ext cx="783739" cy="232975"/>
          </a:xfrm>
          <a:prstGeom prst="roundRect">
            <a:avLst/>
          </a:prstGeom>
          <a:solidFill>
            <a:schemeClr val="accent4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E19DFC-7AAC-8D7A-E249-E0945DCAD043}"/>
              </a:ext>
            </a:extLst>
          </p:cNvPr>
          <p:cNvGrpSpPr/>
          <p:nvPr/>
        </p:nvGrpSpPr>
        <p:grpSpPr>
          <a:xfrm>
            <a:off x="596671" y="3173506"/>
            <a:ext cx="9394494" cy="268941"/>
            <a:chOff x="596671" y="3173506"/>
            <a:chExt cx="9394494" cy="26894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D7DFD3F-C2AF-455A-C3B9-762CA94A9FE3}"/>
                </a:ext>
              </a:extLst>
            </p:cNvPr>
            <p:cNvSpPr/>
            <p:nvPr/>
          </p:nvSpPr>
          <p:spPr>
            <a:xfrm>
              <a:off x="596671" y="3173506"/>
              <a:ext cx="9394494" cy="268941"/>
            </a:xfrm>
            <a:prstGeom prst="roundRect">
              <a:avLst/>
            </a:prstGeom>
            <a:solidFill>
              <a:schemeClr val="accent1">
                <a:alpha val="3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E1B95D4-C869-F237-E872-7065E66E213F}"/>
                </a:ext>
              </a:extLst>
            </p:cNvPr>
            <p:cNvSpPr/>
            <p:nvPr/>
          </p:nvSpPr>
          <p:spPr>
            <a:xfrm>
              <a:off x="8949690" y="3191488"/>
              <a:ext cx="783739" cy="232975"/>
            </a:xfrm>
            <a:prstGeom prst="roundRect">
              <a:avLst/>
            </a:prstGeom>
            <a:solidFill>
              <a:schemeClr val="accent4">
                <a:alpha val="3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864E70-2D11-AFB1-135D-F40A719C86F6}"/>
                  </a:ext>
                </a:extLst>
              </p:cNvPr>
              <p:cNvSpPr txBox="1"/>
              <p:nvPr/>
            </p:nvSpPr>
            <p:spPr>
              <a:xfrm>
                <a:off x="6685407" y="557702"/>
                <a:ext cx="5305063" cy="23083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are we looking for?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the integrated surface looks the same regardless of the order of integration,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exists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the integrated surface looks different,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does not exist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864E70-2D11-AFB1-135D-F40A719C8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407" y="557702"/>
                <a:ext cx="5305063" cy="2308324"/>
              </a:xfrm>
              <a:prstGeom prst="rect">
                <a:avLst/>
              </a:prstGeom>
              <a:blipFill>
                <a:blip r:embed="rId4"/>
                <a:stretch>
                  <a:fillRect l="-1909" t="-2174" b="-489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674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94E8C-B303-244A-9426-3DF6B5B206ED}"/>
              </a:ext>
            </a:extLst>
          </p:cNvPr>
          <p:cNvSpPr txBox="1"/>
          <p:nvPr/>
        </p:nvSpPr>
        <p:spPr>
          <a:xfrm>
            <a:off x="0" y="-322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OK, let’s get started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E09B40-0A7A-5F8C-FD8C-40D440E74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" y="1117600"/>
            <a:ext cx="7658100" cy="2311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29872A-44BC-4730-547E-52679360A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101" y="4088155"/>
            <a:ext cx="10492328" cy="10524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5298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56CF3E-EDBB-E642-B7BD-39ED653EB422}"/>
              </a:ext>
            </a:extLst>
          </p:cNvPr>
          <p:cNvSpPr txBox="1"/>
          <p:nvPr/>
        </p:nvSpPr>
        <p:spPr>
          <a:xfrm>
            <a:off x="-1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Results from our cross-integration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B2C4B-AD51-5957-EEBE-FF9215173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0"/>
          <a:stretch/>
        </p:blipFill>
        <p:spPr>
          <a:xfrm>
            <a:off x="596671" y="1919369"/>
            <a:ext cx="11267774" cy="4669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4E43EA-B456-9046-C88E-86D49D897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90" b="55524"/>
          <a:stretch/>
        </p:blipFill>
        <p:spPr>
          <a:xfrm>
            <a:off x="1479176" y="739462"/>
            <a:ext cx="3201238" cy="1063473"/>
          </a:xfrm>
          <a:prstGeom prst="rect">
            <a:avLst/>
          </a:prstGeom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EA8BAF66-F180-327E-7BE6-484232BFADF1}"/>
              </a:ext>
            </a:extLst>
          </p:cNvPr>
          <p:cNvSpPr/>
          <p:nvPr/>
        </p:nvSpPr>
        <p:spPr>
          <a:xfrm flipH="1">
            <a:off x="470646" y="1320222"/>
            <a:ext cx="1546412" cy="1600200"/>
          </a:xfrm>
          <a:prstGeom prst="arc">
            <a:avLst>
              <a:gd name="adj1" fmla="val 16200000"/>
              <a:gd name="adj2" fmla="val 119898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364A8F-7C9A-FCCF-45A6-0E86C531D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1177" y="3304173"/>
            <a:ext cx="1375785" cy="1184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72EA0-AA5E-C09A-2CB1-5D5C02549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6009" y="5217459"/>
            <a:ext cx="1226122" cy="118443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1D4B73-6C4B-BE43-AB91-EED9CDBB3D13}"/>
              </a:ext>
            </a:extLst>
          </p:cNvPr>
          <p:cNvSpPr/>
          <p:nvPr/>
        </p:nvSpPr>
        <p:spPr>
          <a:xfrm>
            <a:off x="596671" y="3173506"/>
            <a:ext cx="9394494" cy="268941"/>
          </a:xfrm>
          <a:prstGeom prst="roundRect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FBE87C-EE1A-4C87-0EEE-FC86F954E79B}"/>
              </a:ext>
            </a:extLst>
          </p:cNvPr>
          <p:cNvSpPr/>
          <p:nvPr/>
        </p:nvSpPr>
        <p:spPr>
          <a:xfrm>
            <a:off x="587707" y="5127808"/>
            <a:ext cx="9394494" cy="268941"/>
          </a:xfrm>
          <a:prstGeom prst="roundRect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1A46B3-AC0D-E8ED-2ADE-DE6B6930DC40}"/>
              </a:ext>
            </a:extLst>
          </p:cNvPr>
          <p:cNvGrpSpPr/>
          <p:nvPr/>
        </p:nvGrpSpPr>
        <p:grpSpPr>
          <a:xfrm>
            <a:off x="8948380" y="3202918"/>
            <a:ext cx="785049" cy="2169295"/>
            <a:chOff x="8948380" y="3202918"/>
            <a:chExt cx="785049" cy="216929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DAB1021-F365-423C-273A-F70DF993D5A9}"/>
                </a:ext>
              </a:extLst>
            </p:cNvPr>
            <p:cNvSpPr/>
            <p:nvPr/>
          </p:nvSpPr>
          <p:spPr>
            <a:xfrm>
              <a:off x="8949690" y="3202918"/>
              <a:ext cx="783739" cy="232975"/>
            </a:xfrm>
            <a:prstGeom prst="roundRect">
              <a:avLst/>
            </a:prstGeom>
            <a:solidFill>
              <a:schemeClr val="accent4">
                <a:alpha val="3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4B62745-83B9-BA2A-D837-38F86A55FE82}"/>
                </a:ext>
              </a:extLst>
            </p:cNvPr>
            <p:cNvSpPr/>
            <p:nvPr/>
          </p:nvSpPr>
          <p:spPr>
            <a:xfrm>
              <a:off x="8948380" y="5139238"/>
              <a:ext cx="783739" cy="232975"/>
            </a:xfrm>
            <a:prstGeom prst="roundRect">
              <a:avLst/>
            </a:prstGeom>
            <a:solidFill>
              <a:schemeClr val="accent4">
                <a:alpha val="3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BE4D13-6C7E-2966-8F8B-C3CC26B28193}"/>
                  </a:ext>
                </a:extLst>
              </p:cNvPr>
              <p:cNvSpPr txBox="1"/>
              <p:nvPr/>
            </p:nvSpPr>
            <p:spPr>
              <a:xfrm>
                <a:off x="6685407" y="557702"/>
                <a:ext cx="5305063" cy="23083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are we looking for?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the integrated surface looks the same regardless of the order of integration,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exists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If the integrated surface looks different,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does not exist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BE4D13-6C7E-2966-8F8B-C3CC26B28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407" y="557702"/>
                <a:ext cx="5305063" cy="2308324"/>
              </a:xfrm>
              <a:prstGeom prst="rect">
                <a:avLst/>
              </a:prstGeom>
              <a:blipFill>
                <a:blip r:embed="rId6"/>
                <a:stretch>
                  <a:fillRect l="-1909" t="-2174" b="-489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8436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94E8C-B303-244A-9426-3DF6B5B206ED}"/>
              </a:ext>
            </a:extLst>
          </p:cNvPr>
          <p:cNvSpPr txBox="1"/>
          <p:nvPr/>
        </p:nvSpPr>
        <p:spPr>
          <a:xfrm>
            <a:off x="0" y="-322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There’s also the cross-</a:t>
            </a:r>
            <a:r>
              <a:rPr lang="en-US" sz="2400" b="1" i="1" dirty="0"/>
              <a:t>derivative</a:t>
            </a:r>
            <a:r>
              <a:rPr lang="en-US" sz="2400" b="1" dirty="0"/>
              <a:t> test for existence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376CB8-639D-B3CE-C712-3C5F961F93A3}"/>
                  </a:ext>
                </a:extLst>
              </p:cNvPr>
              <p:cNvSpPr txBox="1"/>
              <p:nvPr/>
            </p:nvSpPr>
            <p:spPr>
              <a:xfrm>
                <a:off x="2144939" y="3609829"/>
                <a:ext cx="73043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the derivative of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blue</a:t>
                </a:r>
                <a:r>
                  <a:rPr lang="en-US" sz="2400" dirty="0"/>
                  <a:t> with respect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equals the derivative of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red</a:t>
                </a:r>
                <a:r>
                  <a:rPr lang="en-US" sz="2400" dirty="0"/>
                  <a:t> with respect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exists!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376CB8-639D-B3CE-C712-3C5F961F9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939" y="3609829"/>
                <a:ext cx="7304360" cy="830997"/>
              </a:xfrm>
              <a:prstGeom prst="rect">
                <a:avLst/>
              </a:prstGeom>
              <a:blipFill>
                <a:blip r:embed="rId2"/>
                <a:stretch>
                  <a:fillRect l="-1215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B1A0D92-D04A-69F9-4D82-A12DFC568A36}"/>
              </a:ext>
            </a:extLst>
          </p:cNvPr>
          <p:cNvGrpSpPr/>
          <p:nvPr/>
        </p:nvGrpSpPr>
        <p:grpSpPr>
          <a:xfrm>
            <a:off x="3518703" y="2174885"/>
            <a:ext cx="3093667" cy="811530"/>
            <a:chOff x="3518703" y="2174885"/>
            <a:chExt cx="3093667" cy="8115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4F5508-B1DD-2CCE-4DD3-093D2F289F09}"/>
                </a:ext>
              </a:extLst>
            </p:cNvPr>
            <p:cNvGrpSpPr/>
            <p:nvPr/>
          </p:nvGrpSpPr>
          <p:grpSpPr>
            <a:xfrm>
              <a:off x="4366260" y="2174885"/>
              <a:ext cx="1783540" cy="811530"/>
              <a:chOff x="4366260" y="3749040"/>
              <a:chExt cx="1783540" cy="811530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669DED97-446F-1F69-CF7B-36C9631F4032}"/>
                  </a:ext>
                </a:extLst>
              </p:cNvPr>
              <p:cNvSpPr/>
              <p:nvPr/>
            </p:nvSpPr>
            <p:spPr>
              <a:xfrm>
                <a:off x="4366260" y="3749040"/>
                <a:ext cx="525780" cy="811530"/>
              </a:xfrm>
              <a:prstGeom prst="roundRect">
                <a:avLst/>
              </a:prstGeom>
              <a:solidFill>
                <a:schemeClr val="accent1">
                  <a:alpha val="43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7EA981B2-EEEC-9BF1-069E-3FC67FA9F4E2}"/>
                  </a:ext>
                </a:extLst>
              </p:cNvPr>
              <p:cNvSpPr/>
              <p:nvPr/>
            </p:nvSpPr>
            <p:spPr>
              <a:xfrm>
                <a:off x="5624020" y="3749040"/>
                <a:ext cx="525780" cy="811530"/>
              </a:xfrm>
              <a:prstGeom prst="roundRect">
                <a:avLst/>
              </a:prstGeom>
              <a:solidFill>
                <a:srgbClr val="FF0000">
                  <a:alpha val="43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DAFAE74-A6EF-955D-C159-FFFE934E2026}"/>
                    </a:ext>
                  </a:extLst>
                </p:cNvPr>
                <p:cNvSpPr txBox="1"/>
                <p:nvPr/>
              </p:nvSpPr>
              <p:spPr>
                <a:xfrm>
                  <a:off x="3518703" y="2198877"/>
                  <a:ext cx="3093667" cy="7491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𝑑𝐴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den>
                        </m:f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𝑑𝑃</m:t>
                        </m:r>
                      </m:oMath>
                    </m:oMathPara>
                  </a14:m>
                  <a:endParaRPr lang="en-US" sz="2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DAFAE74-A6EF-955D-C159-FFFE934E20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8703" y="2198877"/>
                  <a:ext cx="3093667" cy="749116"/>
                </a:xfrm>
                <a:prstGeom prst="rect">
                  <a:avLst/>
                </a:prstGeom>
                <a:blipFill>
                  <a:blip r:embed="rId3"/>
                  <a:stretch>
                    <a:fillRect l="-2041" t="-3333" r="-204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53133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94E8C-B303-244A-9426-3DF6B5B206ED}"/>
              </a:ext>
            </a:extLst>
          </p:cNvPr>
          <p:cNvSpPr txBox="1"/>
          <p:nvPr/>
        </p:nvSpPr>
        <p:spPr>
          <a:xfrm>
            <a:off x="0" y="-322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There’s also the cross-</a:t>
            </a:r>
            <a:r>
              <a:rPr lang="en-US" sz="2400" b="1" i="1" dirty="0"/>
              <a:t>derivative</a:t>
            </a:r>
            <a:r>
              <a:rPr lang="en-US" sz="2400" b="1" dirty="0"/>
              <a:t> test for existence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1A0D92-D04A-69F9-4D82-A12DFC568A36}"/>
              </a:ext>
            </a:extLst>
          </p:cNvPr>
          <p:cNvGrpSpPr/>
          <p:nvPr/>
        </p:nvGrpSpPr>
        <p:grpSpPr>
          <a:xfrm>
            <a:off x="3518703" y="2174885"/>
            <a:ext cx="3093667" cy="811530"/>
            <a:chOff x="3518703" y="2174885"/>
            <a:chExt cx="3093667" cy="8115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4F5508-B1DD-2CCE-4DD3-093D2F289F09}"/>
                </a:ext>
              </a:extLst>
            </p:cNvPr>
            <p:cNvGrpSpPr/>
            <p:nvPr/>
          </p:nvGrpSpPr>
          <p:grpSpPr>
            <a:xfrm>
              <a:off x="4366260" y="2174885"/>
              <a:ext cx="1783540" cy="811530"/>
              <a:chOff x="4366260" y="3749040"/>
              <a:chExt cx="1783540" cy="811530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669DED97-446F-1F69-CF7B-36C9631F4032}"/>
                  </a:ext>
                </a:extLst>
              </p:cNvPr>
              <p:cNvSpPr/>
              <p:nvPr/>
            </p:nvSpPr>
            <p:spPr>
              <a:xfrm>
                <a:off x="4366260" y="3749040"/>
                <a:ext cx="525780" cy="811530"/>
              </a:xfrm>
              <a:prstGeom prst="roundRect">
                <a:avLst/>
              </a:prstGeom>
              <a:solidFill>
                <a:schemeClr val="accent1">
                  <a:alpha val="43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7EA981B2-EEEC-9BF1-069E-3FC67FA9F4E2}"/>
                  </a:ext>
                </a:extLst>
              </p:cNvPr>
              <p:cNvSpPr/>
              <p:nvPr/>
            </p:nvSpPr>
            <p:spPr>
              <a:xfrm>
                <a:off x="5624020" y="3749040"/>
                <a:ext cx="525780" cy="811530"/>
              </a:xfrm>
              <a:prstGeom prst="roundRect">
                <a:avLst/>
              </a:prstGeom>
              <a:solidFill>
                <a:srgbClr val="FF0000">
                  <a:alpha val="43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DAFAE74-A6EF-955D-C159-FFFE934E2026}"/>
                    </a:ext>
                  </a:extLst>
                </p:cNvPr>
                <p:cNvSpPr txBox="1"/>
                <p:nvPr/>
              </p:nvSpPr>
              <p:spPr>
                <a:xfrm>
                  <a:off x="3518703" y="2198877"/>
                  <a:ext cx="3093667" cy="7491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𝑑𝐴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den>
                        </m:f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𝑑𝑃</m:t>
                        </m:r>
                      </m:oMath>
                    </m:oMathPara>
                  </a14:m>
                  <a:endParaRPr lang="en-US" sz="2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DAFAE74-A6EF-955D-C159-FFFE934E20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8703" y="2198877"/>
                  <a:ext cx="3093667" cy="749116"/>
                </a:xfrm>
                <a:prstGeom prst="rect">
                  <a:avLst/>
                </a:prstGeom>
                <a:blipFill>
                  <a:blip r:embed="rId2"/>
                  <a:stretch>
                    <a:fillRect l="-2041" t="-3333" r="-204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A8B74A-6445-FD55-49E1-38E72AAEB016}"/>
                  </a:ext>
                </a:extLst>
              </p:cNvPr>
              <p:cNvSpPr txBox="1"/>
              <p:nvPr/>
            </p:nvSpPr>
            <p:spPr>
              <a:xfrm>
                <a:off x="2144939" y="3609829"/>
                <a:ext cx="73043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the derivative of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blue</a:t>
                </a:r>
                <a:r>
                  <a:rPr lang="en-US" sz="2400" dirty="0"/>
                  <a:t> with respect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equals the derivative of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red</a:t>
                </a:r>
                <a:r>
                  <a:rPr lang="en-US" sz="2400" dirty="0"/>
                  <a:t> with respect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exists!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Not equal … so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doesn’t exist.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A8B74A-6445-FD55-49E1-38E72AAEB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939" y="3609829"/>
                <a:ext cx="7304360" cy="1569660"/>
              </a:xfrm>
              <a:prstGeom prst="rect">
                <a:avLst/>
              </a:prstGeom>
              <a:blipFill>
                <a:blip r:embed="rId3"/>
                <a:stretch>
                  <a:fillRect l="-1215" t="-240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103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704</Words>
  <Application>Microsoft Macintosh PowerPoint</Application>
  <PresentationFormat>Widescreen</PresentationFormat>
  <Paragraphs>66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88</cp:revision>
  <dcterms:created xsi:type="dcterms:W3CDTF">2021-11-02T20:59:11Z</dcterms:created>
  <dcterms:modified xsi:type="dcterms:W3CDTF">2024-11-07T21:54:03Z</dcterms:modified>
</cp:coreProperties>
</file>